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73" r:id="rId2"/>
  </p:sldMasterIdLst>
  <p:notesMasterIdLst>
    <p:notesMasterId r:id="rId34"/>
  </p:notesMasterIdLst>
  <p:handoutMasterIdLst>
    <p:handoutMasterId r:id="rId35"/>
  </p:handoutMasterIdLst>
  <p:sldIdLst>
    <p:sldId id="320" r:id="rId3"/>
    <p:sldId id="284" r:id="rId4"/>
    <p:sldId id="285" r:id="rId5"/>
    <p:sldId id="290" r:id="rId6"/>
    <p:sldId id="292" r:id="rId7"/>
    <p:sldId id="293" r:id="rId8"/>
    <p:sldId id="295" r:id="rId9"/>
    <p:sldId id="298" r:id="rId10"/>
    <p:sldId id="297" r:id="rId11"/>
    <p:sldId id="296" r:id="rId12"/>
    <p:sldId id="299" r:id="rId13"/>
    <p:sldId id="301" r:id="rId14"/>
    <p:sldId id="300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3" r:id="rId26"/>
    <p:sldId id="314" r:id="rId27"/>
    <p:sldId id="315" r:id="rId28"/>
    <p:sldId id="317" r:id="rId29"/>
    <p:sldId id="318" r:id="rId30"/>
    <p:sldId id="287" r:id="rId31"/>
    <p:sldId id="288" r:id="rId32"/>
    <p:sldId id="278" r:id="rId33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619" autoAdjust="0"/>
  </p:normalViewPr>
  <p:slideViewPr>
    <p:cSldViewPr snapToGrid="0" snapToObjects="1">
      <p:cViewPr varScale="1">
        <p:scale>
          <a:sx n="162" d="100"/>
          <a:sy n="162" d="100"/>
        </p:scale>
        <p:origin x="144" y="2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67AB6-DDEA-CF4E-A74B-19A554508643}" type="datetimeFigureOut">
              <a:rPr lang="en-US" smtClean="0">
                <a:latin typeface="Arial"/>
              </a:rPr>
              <a:t>3/7/2023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00F83-E232-AF4B-BEC0-F9D716239A3F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230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72DD8AEC-B96B-2C4C-86B3-8483D80B216B}" type="datetimeFigureOut">
              <a:rPr lang="en-US" smtClean="0"/>
              <a:pPr/>
              <a:t>3/7/2023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4180AB40-CF9C-CB44-AF47-E5E5B00AC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5" y="1184383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3" y="4802823"/>
            <a:ext cx="7493624" cy="274637"/>
          </a:xfrm>
        </p:spPr>
        <p:txBody>
          <a:bodyPr/>
          <a:lstStyle/>
          <a:p>
            <a:pPr algn="l"/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5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0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5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Ligh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3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17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ay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4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3918225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5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56" y="200823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67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9" y="1184382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1" y="4802823"/>
            <a:ext cx="7493625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5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34" y="3921596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4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03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7139042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9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6" y="3488175"/>
            <a:ext cx="7139043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46" y="4219781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8" y="4802823"/>
            <a:ext cx="5605049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92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C68ADBD-3616-4318-B5FF-7C1BB362CA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91532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75C533D-D968-4A70-91E2-44C7FEDAA0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41678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DDD08E-B43C-483A-B1DD-9BEB0BDDDD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431658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35957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3CE28F-B0E6-4C63-A7B8-EB4157A07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299581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D81F743-FBF4-4AAB-BF1E-09D0097B96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76019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8530529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7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7" y="3488175"/>
            <a:ext cx="8530530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44" y="4219782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9" y="4802823"/>
            <a:ext cx="5605046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6356448-7EEE-4D0D-AE32-557A239281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688214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A79206F-C929-453C-B7BF-19A540401E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593124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C3E947D-4126-44FB-8EC6-F80A3BAA1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2621129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B3F8F-DC85-41EB-9D22-D06541A0AC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190340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Dar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015878-4578-4C49-BC72-FE830FC5A6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20805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6A69-C78D-46AD-9B4E-1E66EF195C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921278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2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ark Gra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51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14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3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24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200823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6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9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999" y="4802823"/>
            <a:ext cx="1422401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1" y="4802823"/>
            <a:ext cx="5791199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7600" y="4802823"/>
            <a:ext cx="58613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1" r:id="rId5"/>
    <p:sldLayoutId id="2147483662" r:id="rId6"/>
    <p:sldLayoutId id="2147483664" r:id="rId7"/>
    <p:sldLayoutId id="2147483663" r:id="rId8"/>
    <p:sldLayoutId id="2147483669" r:id="rId9"/>
    <p:sldLayoutId id="2147483670" r:id="rId10"/>
    <p:sldLayoutId id="2147483671" r:id="rId11"/>
    <p:sldLayoutId id="214748367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59" r:id="rId18"/>
    <p:sldLayoutId id="2147483660" r:id="rId19"/>
    <p:sldLayoutId id="2147483693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000" y="4802823"/>
            <a:ext cx="142240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0" y="4802823"/>
            <a:ext cx="577596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60" y="4802823"/>
            <a:ext cx="60137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7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4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87785" y="508546"/>
            <a:ext cx="3347357" cy="728089"/>
          </a:xfrm>
        </p:spPr>
        <p:txBody>
          <a:bodyPr/>
          <a:lstStyle/>
          <a:p>
            <a:r>
              <a:rPr lang="en-US" sz="1800" dirty="0"/>
              <a:t>Specific Heat Capacities of Low Temperature </a:t>
            </a:r>
            <a:br>
              <a:rPr lang="en-US" sz="1800" dirty="0"/>
            </a:br>
            <a:r>
              <a:rPr lang="en-US" sz="1800" dirty="0"/>
              <a:t>Water—Ammonia Mixtures Down to the Eutectic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687785" y="2164079"/>
            <a:ext cx="3347357" cy="1517117"/>
          </a:xfrm>
        </p:spPr>
        <p:txBody>
          <a:bodyPr/>
          <a:lstStyle/>
          <a:p>
            <a:r>
              <a:rPr lang="en-US" dirty="0"/>
              <a:t>Bing Hong Chua</a:t>
            </a:r>
            <a:r>
              <a:rPr lang="en-US" baseline="30000" dirty="0"/>
              <a:t>1</a:t>
            </a:r>
            <a:endParaRPr lang="en-US" dirty="0"/>
          </a:p>
          <a:p>
            <a:r>
              <a:rPr lang="en-US" dirty="0"/>
              <a:t>Mentors:</a:t>
            </a:r>
            <a:br>
              <a:rPr lang="en-US" dirty="0"/>
            </a:br>
            <a:r>
              <a:rPr lang="en-US" dirty="0"/>
              <a:t>Dr. Steven D. Vance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Dr. Mathieu Choukroun</a:t>
            </a:r>
            <a:r>
              <a:rPr lang="en-US" baseline="30000" dirty="0"/>
              <a:t>2</a:t>
            </a:r>
          </a:p>
          <a:p>
            <a:r>
              <a:rPr lang="en-US" baseline="30000" dirty="0"/>
              <a:t>1</a:t>
            </a:r>
            <a:r>
              <a:rPr lang="en-US" dirty="0"/>
              <a:t>Nanyang Technological University, Singapore</a:t>
            </a:r>
          </a:p>
          <a:p>
            <a:r>
              <a:rPr lang="en-US" baseline="30000" dirty="0"/>
              <a:t>2</a:t>
            </a:r>
            <a:r>
              <a:rPr lang="en-US" dirty="0"/>
              <a:t>Jet Propulsion Laboratory, California Institute </a:t>
            </a:r>
            <a:r>
              <a:rPr lang="en-US"/>
              <a:t>of Technology</a:t>
            </a:r>
            <a:endParaRPr lang="en-US" baseline="30000" dirty="0"/>
          </a:p>
          <a:p>
            <a:endParaRPr lang="en-US" dirty="0"/>
          </a:p>
        </p:txBody>
      </p:sp>
      <p:pic>
        <p:nvPicPr>
          <p:cNvPr id="7" name="Picture Placeholder 21" descr="Photo-2015-03-12-085758 - D2015_0302_D370_CMSalt2.jp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1" t="27414" r="11723"/>
          <a:stretch/>
        </p:blipFill>
        <p:spPr>
          <a:xfrm>
            <a:off x="0" y="0"/>
            <a:ext cx="5546725" cy="51435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77DA8-65D8-33C1-FFF3-9064ED971C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58614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liquid phase, specific heat capacity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):</a:t>
                </a:r>
              </a:p>
              <a:p>
                <a:pPr marL="0" indent="0">
                  <a:buNone/>
                </a:pPr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b="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m:rPr>
                        <m:lit/>
                      </m:rP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	heat flow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mass of sample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m:rPr>
                        <m:lit/>
                      </m:rP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	change in temperature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062" t="-1345" b="-49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F60BB-EC5F-DD7C-E950-7649B38EE52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7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In partial melting domain, multiple processes: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Melting of 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Heating of ice fraction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Mixing of melted 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Heating of liquid fraction</a:t>
            </a:r>
          </a:p>
          <a:p>
            <a:pPr marL="914400" lvl="1" indent="-457200">
              <a:buFont typeface="+mj-lt"/>
              <a:buAutoNum type="arabicPeriod"/>
            </a:pPr>
            <a:endParaRPr lang="en-SG" dirty="0"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Assumes system equilibrium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2F63F-85D4-2B3C-E266-1554C3BC431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partial melting domain, specific heat capacity:</a:t>
                </a:r>
              </a:p>
              <a:p>
                <a:pPr marL="0" indent="0">
                  <a:buNone/>
                </a:pPr>
                <a:endParaRPr lang="en-SG" dirty="0">
                  <a:effectLst/>
                  <a:latin typeface="+mj-lt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Sup>
                            <m:sSubSup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𝑚𝑒𝑙𝑡</m:t>
                              </m:r>
                            </m:sub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Sup>
                            <m:sSubSup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𝑤𝑎𝑟𝑚</m:t>
                              </m:r>
                            </m:sub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𝑚𝑖𝑥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Sup>
                      <m:sSubSup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𝑚𝑒𝑙𝑡</m:t>
                        </m:r>
                      </m:sub>
                      <m: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bSup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Melting of ice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Sup>
                      <m:sSubSup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𝑤𝑎𝑟𝑚</m:t>
                        </m:r>
                      </m:sub>
                      <m: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bSup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Heating of ice fraction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>
                      <m:sSub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𝑚𝑖𝑥</m:t>
                        </m:r>
                      </m:sub>
                    </m:sSub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Mixing of melted ice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062" t="-1121" b="-29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90A89-CFDA-5CF5-7A55-554877FE3F7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1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43FD3-93E1-9E66-CC85-492D420221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Minimal heat for mixing</a:t>
            </a:r>
          </a:p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Lower concentration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lower proportion to heat liquid fraction</a:t>
            </a:r>
          </a:p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Higher temperature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rapid ice melting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system in disequilibrium</a:t>
            </a:r>
            <a:endParaRPr lang="en-SG" dirty="0"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F3825D88-F24D-366D-3BD0-DB374048320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6" y="1400683"/>
            <a:ext cx="4213224" cy="3115246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7B4522-617D-B14C-41A2-193F2E1429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2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microscopy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Assess equilibrium assumption</a:t>
            </a:r>
          </a:p>
          <a:p>
            <a:r>
              <a:rPr lang="en-SG" dirty="0"/>
              <a:t>Melting proceeds gradually, with no crystal regrowth or melt migration.</a:t>
            </a:r>
          </a:p>
          <a:p>
            <a:r>
              <a:rPr lang="en-SG" dirty="0"/>
              <a:t>At high temperatures, melting proceeds rapidly.</a:t>
            </a:r>
          </a:p>
        </p:txBody>
      </p:sp>
      <p:pic>
        <p:nvPicPr>
          <p:cNvPr id="15" name="Content Placeholder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1D7F9F6-B730-D775-9105-88A4CEBCBD3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5188" y="1885684"/>
            <a:ext cx="4216400" cy="214524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3D3BFE-A8EC-40B3-E939-68B9D3DEA87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3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6CE3C2-6C99-7830-DB36-B914EE170E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EF31B-C8C8-6324-1F85-49AC9FDCDCF0}"/>
              </a:ext>
            </a:extLst>
          </p:cNvPr>
          <p:cNvSpPr txBox="1"/>
          <p:nvPr/>
        </p:nvSpPr>
        <p:spPr>
          <a:xfrm>
            <a:off x="3011606" y="1598613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Run calorimeter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4D20EC-BD7A-C946-AA2C-70170CB19E29}"/>
              </a:ext>
            </a:extLst>
          </p:cNvPr>
          <p:cNvCxnSpPr>
            <a:cxnSpLocks/>
          </p:cNvCxnSpPr>
          <p:nvPr/>
        </p:nvCxnSpPr>
        <p:spPr>
          <a:xfrm>
            <a:off x="4572000" y="1998723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08716-A976-CC3C-3F33-6E76B00A97C8}"/>
              </a:ext>
            </a:extLst>
          </p:cNvPr>
          <p:cNvSpPr txBox="1"/>
          <p:nvPr/>
        </p:nvSpPr>
        <p:spPr>
          <a:xfrm>
            <a:off x="3011606" y="2270078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Apply correction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0AF62-B07A-DA12-5A81-76DD595D986B}"/>
              </a:ext>
            </a:extLst>
          </p:cNvPr>
          <p:cNvSpPr txBox="1"/>
          <p:nvPr/>
        </p:nvSpPr>
        <p:spPr>
          <a:xfrm>
            <a:off x="1189454" y="3924645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Calculate liquid phase C</a:t>
            </a:r>
            <a:r>
              <a:rPr lang="en-SG" sz="2000" baseline="-25000" dirty="0"/>
              <a:t>p</a:t>
            </a:r>
            <a:endParaRPr lang="en-SG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770B4-E9A0-1FF7-FB91-67B053E15424}"/>
              </a:ext>
            </a:extLst>
          </p:cNvPr>
          <p:cNvSpPr txBox="1"/>
          <p:nvPr/>
        </p:nvSpPr>
        <p:spPr>
          <a:xfrm>
            <a:off x="4629040" y="2945404"/>
            <a:ext cx="3530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Decompose thermodynamic processes</a:t>
            </a:r>
            <a:endParaRPr lang="en-SG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EA4468-D78F-582C-CE16-BF318666F88F}"/>
              </a:ext>
            </a:extLst>
          </p:cNvPr>
          <p:cNvSpPr txBox="1"/>
          <p:nvPr/>
        </p:nvSpPr>
        <p:spPr>
          <a:xfrm>
            <a:off x="4833758" y="3924645"/>
            <a:ext cx="31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Calculate partial melting domain C</a:t>
            </a:r>
            <a:r>
              <a:rPr lang="en-SG" sz="2000" baseline="-25000" dirty="0"/>
              <a:t>p</a:t>
            </a:r>
            <a:endParaRPr lang="en-SG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E01493-74A7-32AF-2031-B90F4643FD39}"/>
              </a:ext>
            </a:extLst>
          </p:cNvPr>
          <p:cNvCxnSpPr>
            <a:cxnSpLocks/>
          </p:cNvCxnSpPr>
          <p:nvPr/>
        </p:nvCxnSpPr>
        <p:spPr>
          <a:xfrm>
            <a:off x="6394150" y="3653290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94E8F3-7A68-25B8-13BD-949E40FE480D}"/>
              </a:ext>
            </a:extLst>
          </p:cNvPr>
          <p:cNvCxnSpPr>
            <a:cxnSpLocks/>
          </p:cNvCxnSpPr>
          <p:nvPr/>
        </p:nvCxnSpPr>
        <p:spPr>
          <a:xfrm>
            <a:off x="4572000" y="2674049"/>
            <a:ext cx="636896" cy="31481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BB41CD-F258-7B2F-F06C-3CDB91A65047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2749848" y="2686169"/>
            <a:ext cx="1822152" cy="123847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EE49F3-FBD6-7C42-050F-1BEBBF03150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7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r>
                  <a:rPr lang="en-SG" dirty="0"/>
                  <a:t>Shomate fit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𝑏𝑇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num>
                        <m:den>
                          <m:sSup>
                            <m:sSup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SG" dirty="0"/>
              </a:p>
              <a:p>
                <a:r>
                  <a:rPr lang="en-SG" dirty="0"/>
                  <a:t>Increase with temperature</a:t>
                </a:r>
              </a:p>
              <a:p>
                <a:r>
                  <a:rPr lang="en-SG" dirty="0"/>
                  <a:t>Change in gradient</a:t>
                </a:r>
              </a:p>
              <a:p>
                <a:r>
                  <a:rPr lang="en-SG" dirty="0"/>
                  <a:t>Crossover point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302" t="-8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BFCADDE6-4A6D-24A2-F445-AD4A0361D4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676776" y="1507548"/>
            <a:ext cx="4213224" cy="29015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6053E9-20F6-85F7-597B-9DA8C6CF4F7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45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Compared with literature values</a:t>
            </a:r>
          </a:p>
          <a:p>
            <a:r>
              <a:rPr lang="en-SG" dirty="0"/>
              <a:t>General agreement</a:t>
            </a:r>
          </a:p>
          <a:p>
            <a:pPr lvl="1"/>
            <a:r>
              <a:rPr lang="en-SG" dirty="0"/>
              <a:t>Magnitude</a:t>
            </a:r>
          </a:p>
          <a:p>
            <a:pPr lvl="1"/>
            <a:r>
              <a:rPr lang="en-SG" dirty="0"/>
              <a:t>Trend </a:t>
            </a:r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558FF1E8-EA0B-AA84-541C-4EF84FD597D3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6" y="1507548"/>
            <a:ext cx="4213224" cy="29015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22BD3-2C1B-3DB0-F1A3-BC54403AB3B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9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Compared with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Magnitude</a:t>
            </a:r>
          </a:p>
          <a:p>
            <a:pPr lvl="1"/>
            <a:r>
              <a:rPr lang="en-SG" dirty="0"/>
              <a:t>smaller than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Gradient</a:t>
            </a:r>
          </a:p>
          <a:p>
            <a:pPr lvl="1"/>
            <a:r>
              <a:rPr lang="en-SG" dirty="0"/>
              <a:t>steeper than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Crossover point temperature</a:t>
            </a:r>
          </a:p>
          <a:p>
            <a:pPr lvl="1"/>
            <a:r>
              <a:rPr lang="en-SG" dirty="0"/>
              <a:t>lower than </a:t>
            </a:r>
            <a:r>
              <a:rPr lang="en-SG" dirty="0" err="1"/>
              <a:t>EoS</a:t>
            </a:r>
            <a:endParaRPr lang="en-SG" dirty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B08B9CC5-5AA8-6E5F-6B32-9BFB4A1FCF6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6" y="1507548"/>
            <a:ext cx="4213224" cy="29015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A6D943-0CBF-3109-A881-6CB375DCEB2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89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  <a:p>
            <a:r>
              <a:rPr lang="en-SG" dirty="0" err="1"/>
              <a:t>Behavior</a:t>
            </a:r>
            <a:r>
              <a:rPr lang="en-SG" dirty="0"/>
              <a:t> transposed onto</a:t>
            </a:r>
            <a:br>
              <a:rPr lang="en-SG" dirty="0"/>
            </a:br>
            <a:r>
              <a:rPr lang="en-SG" dirty="0"/>
              <a:t>H</a:t>
            </a:r>
            <a:r>
              <a:rPr lang="en-SG" baseline="-25000" dirty="0"/>
              <a:t>2</a:t>
            </a:r>
            <a:r>
              <a:rPr lang="en-SG" dirty="0"/>
              <a:t>O—NH</a:t>
            </a:r>
            <a:r>
              <a:rPr lang="en-SG" baseline="-25000" dirty="0"/>
              <a:t>3</a:t>
            </a:r>
            <a:r>
              <a:rPr lang="en-SG" dirty="0"/>
              <a:t> system</a:t>
            </a:r>
          </a:p>
          <a:p>
            <a:r>
              <a:rPr lang="en-SG" dirty="0"/>
              <a:t>Data suggests a stronger suppression of this </a:t>
            </a:r>
            <a:r>
              <a:rPr lang="en-SG" dirty="0" err="1"/>
              <a:t>behavior</a:t>
            </a:r>
            <a:endParaRPr lang="en-SG" dirty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B08B9CC5-5AA8-6E5F-6B32-9BFB4A1FCF6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6" y="1507548"/>
            <a:ext cx="4213224" cy="290151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3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Obtained low temperature specific heat measurements of H</a:t>
            </a:r>
            <a:r>
              <a:rPr lang="en-US" baseline="-25000" dirty="0"/>
              <a:t>2</a:t>
            </a:r>
            <a:r>
              <a:rPr lang="en-US" dirty="0"/>
              <a:t>O – NH</a:t>
            </a:r>
            <a:r>
              <a:rPr lang="en-US" baseline="-25000" dirty="0"/>
              <a:t>3</a:t>
            </a:r>
            <a:r>
              <a:rPr lang="en-US" dirty="0"/>
              <a:t> mixtures</a:t>
            </a:r>
          </a:p>
          <a:p>
            <a:r>
              <a:rPr lang="en-US" dirty="0"/>
              <a:t>Highlight inaccuracies in the currently adopted equation of state</a:t>
            </a:r>
          </a:p>
          <a:p>
            <a:r>
              <a:rPr lang="en-US" dirty="0"/>
              <a:t>Provide novel data for constructing a new equation of state</a:t>
            </a:r>
          </a:p>
          <a:p>
            <a:r>
              <a:rPr lang="en-US" dirty="0"/>
              <a:t>Contribute to improving accuracy of planetary models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4E07DEDC-2D64-0471-2FD2-E3CBF1B8F9F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1" y="4802823"/>
            <a:ext cx="5791199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8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Deviations decrease with increasing temperature</a:t>
            </a:r>
          </a:p>
          <a:p>
            <a:r>
              <a:rPr lang="en-SG" dirty="0"/>
              <a:t>Tapers off and stabilize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AD4B5C3F-0540-2089-3FF5-33641FF36CA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6" y="650406"/>
            <a:ext cx="3969384" cy="419727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A1231F-081A-DE13-D1F0-50968F764B6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2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partial melting domain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r>
                  <a:rPr lang="en-SG" dirty="0"/>
                  <a:t>All samples run along the liquidus </a:t>
                </a:r>
              </a:p>
              <a:p>
                <a:r>
                  <a:rPr lang="en-SG" dirty="0"/>
                  <a:t>High scatter</a:t>
                </a:r>
                <a:endParaRPr lang="en-SG" dirty="0">
                  <a:sym typeface="Wingdings" panose="05000000000000000000" pitchFamily="2" charset="2"/>
                </a:endParaRPr>
              </a:p>
              <a:p>
                <a:r>
                  <a:rPr lang="en-SG" dirty="0">
                    <a:sym typeface="Wingdings" panose="05000000000000000000" pitchFamily="2" charset="2"/>
                  </a:rPr>
                  <a:t>Quadratic fit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𝑏𝑇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Closest literature value fall within 95% prediction interval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302" t="-897" r="-27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4ACF7A2-6014-B239-295B-D13B86BB12A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798696" y="1424386"/>
            <a:ext cx="3969384" cy="306784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4DA478-818B-4B87-885E-3AB4D8F1967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59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partial melting domain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In theory, along liquidus C</a:t>
            </a:r>
            <a:r>
              <a:rPr lang="en-SG" baseline="-25000" dirty="0"/>
              <a:t>p</a:t>
            </a:r>
            <a:r>
              <a:rPr lang="en-SG" dirty="0"/>
              <a:t> should align with liquid phase C</a:t>
            </a:r>
            <a:r>
              <a:rPr lang="en-SG" baseline="-25000" dirty="0"/>
              <a:t>p</a:t>
            </a:r>
            <a:endParaRPr lang="en-SG" dirty="0"/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CFF9AB36-4341-E1B9-16EB-46207467ACF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3867" y="1526561"/>
            <a:ext cx="4219042" cy="286349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A86F54-AA0E-2284-5937-E5C3A8C6174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78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BE49-DC40-2540-F354-BA7F72F88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interior models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Assess effect of change in C</a:t>
            </a:r>
            <a:r>
              <a:rPr lang="en-SG" baseline="-25000" dirty="0"/>
              <a:t>p</a:t>
            </a:r>
            <a:r>
              <a:rPr lang="en-SG" dirty="0"/>
              <a:t> </a:t>
            </a:r>
          </a:p>
          <a:p>
            <a:r>
              <a:rPr lang="en-SG" dirty="0"/>
              <a:t>Pure water ocean, but with C</a:t>
            </a:r>
            <a:r>
              <a:rPr lang="en-SG" baseline="-25000" dirty="0"/>
              <a:t>p</a:t>
            </a:r>
            <a:r>
              <a:rPr lang="en-SG" dirty="0"/>
              <a:t> modified by deviations of 5.2 </a:t>
            </a:r>
            <a:r>
              <a:rPr lang="en-SG" dirty="0" err="1"/>
              <a:t>wt</a:t>
            </a:r>
            <a:r>
              <a:rPr lang="en-SG" dirty="0"/>
              <a:t>% from </a:t>
            </a:r>
            <a:r>
              <a:rPr lang="en-SG" dirty="0" err="1"/>
              <a:t>EoS</a:t>
            </a:r>
            <a:r>
              <a:rPr lang="en-SG" dirty="0"/>
              <a:t>.</a:t>
            </a:r>
          </a:p>
          <a:p>
            <a:r>
              <a:rPr lang="en-SG" dirty="0"/>
              <a:t>Lower ocean C</a:t>
            </a:r>
            <a:r>
              <a:rPr lang="en-SG" baseline="-25000" dirty="0"/>
              <a:t>p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/>
              <a:t>Warmer adiabatic profile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>
                <a:sym typeface="Wingdings" panose="05000000000000000000" pitchFamily="2" charset="2"/>
              </a:rPr>
              <a:t>Thicker ocean,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>
                <a:sym typeface="Wingdings" panose="05000000000000000000" pitchFamily="2" charset="2"/>
              </a:rPr>
              <a:t>Thinner high pressure ice</a:t>
            </a:r>
            <a:endParaRPr lang="en-SG" dirty="0"/>
          </a:p>
          <a:p>
            <a:pPr lvl="1"/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387AB7-3AC7-683D-B2DC-BEC848B928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889321"/>
            <a:ext cx="3969386" cy="3965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FCA585-24F7-FE7A-7C7D-DBEA114C18B6}"/>
              </a:ext>
            </a:extLst>
          </p:cNvPr>
          <p:cNvSpPr/>
          <p:nvPr/>
        </p:nvSpPr>
        <p:spPr>
          <a:xfrm>
            <a:off x="5614988" y="4121944"/>
            <a:ext cx="1214437" cy="242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2A78-C732-70F9-1E21-4284960B6AA4}"/>
              </a:ext>
            </a:extLst>
          </p:cNvPr>
          <p:cNvSpPr txBox="1"/>
          <p:nvPr/>
        </p:nvSpPr>
        <p:spPr>
          <a:xfrm>
            <a:off x="5514336" y="4082712"/>
            <a:ext cx="120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Original C</a:t>
            </a:r>
            <a:r>
              <a:rPr lang="en-SG" sz="700" baseline="-25000" dirty="0"/>
              <a:t>p</a:t>
            </a:r>
          </a:p>
          <a:p>
            <a:r>
              <a:rPr lang="en-SG" sz="700" dirty="0"/>
              <a:t>Modified C</a:t>
            </a:r>
            <a:r>
              <a:rPr lang="en-SG" sz="700" baseline="-25000" dirty="0"/>
              <a:t>p</a:t>
            </a:r>
            <a:r>
              <a:rPr lang="en-SG" sz="7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66F926-D41B-BC81-A515-962A7711709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96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BE49-DC40-2540-F354-BA7F72F88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interior models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Assess effect of change in C</a:t>
            </a:r>
            <a:r>
              <a:rPr lang="en-SG" baseline="-25000" dirty="0"/>
              <a:t>p</a:t>
            </a:r>
            <a:r>
              <a:rPr lang="en-SG" dirty="0"/>
              <a:t> </a:t>
            </a:r>
          </a:p>
          <a:p>
            <a:r>
              <a:rPr lang="en-SG" dirty="0"/>
              <a:t>Pure water ocean, but with C</a:t>
            </a:r>
            <a:r>
              <a:rPr lang="en-SG" baseline="-25000" dirty="0"/>
              <a:t>p</a:t>
            </a:r>
            <a:r>
              <a:rPr lang="en-SG" dirty="0"/>
              <a:t> modified by deviations of 5.2 </a:t>
            </a:r>
            <a:r>
              <a:rPr lang="en-SG" dirty="0" err="1"/>
              <a:t>wt</a:t>
            </a:r>
            <a:r>
              <a:rPr lang="en-SG" dirty="0"/>
              <a:t>% from </a:t>
            </a:r>
            <a:r>
              <a:rPr lang="en-SG" dirty="0" err="1"/>
              <a:t>EoS</a:t>
            </a:r>
            <a:r>
              <a:rPr lang="en-SG" dirty="0"/>
              <a:t>.</a:t>
            </a:r>
          </a:p>
          <a:p>
            <a:r>
              <a:rPr lang="en-SG" dirty="0"/>
              <a:t>Lower ocean C</a:t>
            </a:r>
            <a:r>
              <a:rPr lang="en-SG" baseline="-25000" dirty="0"/>
              <a:t>p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/>
              <a:t>Warmer adiabatic profile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>
                <a:sym typeface="Wingdings" panose="05000000000000000000" pitchFamily="2" charset="2"/>
              </a:rPr>
              <a:t>Thicker ocean, thinner high pressure ice (4.55 km)</a:t>
            </a:r>
            <a:endParaRPr lang="en-SG" dirty="0"/>
          </a:p>
          <a:p>
            <a:pPr lvl="1"/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387AB7-3AC7-683D-B2DC-BEC848B928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889321"/>
            <a:ext cx="3969386" cy="3965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FCA585-24F7-FE7A-7C7D-DBEA114C18B6}"/>
              </a:ext>
            </a:extLst>
          </p:cNvPr>
          <p:cNvSpPr/>
          <p:nvPr/>
        </p:nvSpPr>
        <p:spPr>
          <a:xfrm>
            <a:off x="5614988" y="4121944"/>
            <a:ext cx="1214437" cy="242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2A78-C732-70F9-1E21-4284960B6AA4}"/>
              </a:ext>
            </a:extLst>
          </p:cNvPr>
          <p:cNvSpPr txBox="1"/>
          <p:nvPr/>
        </p:nvSpPr>
        <p:spPr>
          <a:xfrm>
            <a:off x="5514336" y="4082712"/>
            <a:ext cx="120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Original C</a:t>
            </a:r>
            <a:r>
              <a:rPr lang="en-SG" sz="700" baseline="-25000" dirty="0"/>
              <a:t>p</a:t>
            </a:r>
          </a:p>
          <a:p>
            <a:r>
              <a:rPr lang="en-SG" sz="700" dirty="0"/>
              <a:t>Modified C</a:t>
            </a:r>
            <a:r>
              <a:rPr lang="en-SG" sz="700" baseline="-25000" dirty="0"/>
              <a:t>p</a:t>
            </a:r>
            <a:r>
              <a:rPr lang="en-SG" sz="7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3F8F-472D-1375-61FF-F9F6BE408FF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13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BE49-DC40-2540-F354-BA7F72F88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interior models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Only C</a:t>
            </a:r>
            <a:r>
              <a:rPr lang="en-SG" baseline="-25000" dirty="0"/>
              <a:t>p</a:t>
            </a:r>
            <a:r>
              <a:rPr lang="en-SG" dirty="0"/>
              <a:t> tested</a:t>
            </a:r>
          </a:p>
          <a:p>
            <a:r>
              <a:rPr lang="en-SG" dirty="0"/>
              <a:t>New </a:t>
            </a:r>
            <a:r>
              <a:rPr lang="en-SG" dirty="0" err="1"/>
              <a:t>EoS</a:t>
            </a:r>
            <a:r>
              <a:rPr lang="en-SG" dirty="0"/>
              <a:t>, other properties are also modified.</a:t>
            </a:r>
          </a:p>
          <a:p>
            <a:pPr lvl="1"/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387AB7-3AC7-683D-B2DC-BEC848B928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889321"/>
            <a:ext cx="3969386" cy="3965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FCA585-24F7-FE7A-7C7D-DBEA114C18B6}"/>
              </a:ext>
            </a:extLst>
          </p:cNvPr>
          <p:cNvSpPr/>
          <p:nvPr/>
        </p:nvSpPr>
        <p:spPr>
          <a:xfrm>
            <a:off x="5614988" y="4121944"/>
            <a:ext cx="1214437" cy="242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2A78-C732-70F9-1E21-4284960B6AA4}"/>
              </a:ext>
            </a:extLst>
          </p:cNvPr>
          <p:cNvSpPr txBox="1"/>
          <p:nvPr/>
        </p:nvSpPr>
        <p:spPr>
          <a:xfrm>
            <a:off x="5514336" y="4082712"/>
            <a:ext cx="120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Original C</a:t>
            </a:r>
            <a:r>
              <a:rPr lang="en-SG" sz="700" baseline="-25000" dirty="0"/>
              <a:t>p</a:t>
            </a:r>
          </a:p>
          <a:p>
            <a:r>
              <a:rPr lang="en-SG" sz="700" dirty="0"/>
              <a:t>Modified C</a:t>
            </a:r>
            <a:r>
              <a:rPr lang="en-SG" sz="700" baseline="-25000" dirty="0"/>
              <a:t>p</a:t>
            </a:r>
            <a:r>
              <a:rPr lang="en-SG" sz="7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9939-57A3-FF6F-6400-0323A45C1D6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1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DB890F-46A4-7CF2-49C0-86F412451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new equation of state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in development by </a:t>
            </a:r>
            <a:r>
              <a:rPr lang="en-SG" dirty="0" err="1"/>
              <a:t>Journaux</a:t>
            </a:r>
            <a:r>
              <a:rPr lang="en-SG" dirty="0"/>
              <a:t> et al.</a:t>
            </a:r>
          </a:p>
          <a:p>
            <a:r>
              <a:rPr lang="en-SG" dirty="0"/>
              <a:t>Better constrain the suppression of the critical </a:t>
            </a:r>
            <a:r>
              <a:rPr lang="en-SG" dirty="0" err="1"/>
              <a:t>behavior</a:t>
            </a:r>
            <a:r>
              <a:rPr lang="en-SG" dirty="0"/>
              <a:t> of super-cooled water at low concentrations</a:t>
            </a:r>
          </a:p>
          <a:p>
            <a:r>
              <a:rPr lang="en-SG" dirty="0"/>
              <a:t>Especially relevant for conditions found on icy moons (&lt; 270 K)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E1AA56-96EE-A9A8-1A1E-0DDCECB00BB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35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3972E-3CEC-ECD6-9F1E-2695B7BF0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1819275" y="2192626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605338" y="2592736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1576388" y="2864091"/>
            <a:ext cx="605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4605338" y="326738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1819275" y="3538736"/>
            <a:ext cx="55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/>
              <a:t>Thermodynamic </a:t>
            </a:r>
            <a:r>
              <a:rPr lang="en-SG" sz="2000" dirty="0"/>
              <a:t>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BA9412-7A1F-E377-182F-C69285D36B5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3972E-3CEC-ECD6-9F1E-2695B7BF0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1819275" y="2192626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1"/>
                </a:solidFill>
              </a:rPr>
              <a:t>Realistic</a:t>
            </a:r>
            <a:r>
              <a:rPr lang="en-SG" sz="2000" b="1" dirty="0"/>
              <a:t> </a:t>
            </a:r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605338" y="2592736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1576388" y="2864091"/>
            <a:ext cx="605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1"/>
                </a:solidFill>
              </a:rPr>
              <a:t>Robust</a:t>
            </a:r>
            <a:r>
              <a:rPr lang="en-SG" sz="2000" dirty="0"/>
              <a:t> 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4605338" y="326738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1819275" y="3538736"/>
            <a:ext cx="55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1"/>
                </a:solidFill>
              </a:rPr>
              <a:t>Accurate</a:t>
            </a:r>
            <a:r>
              <a:rPr lang="en-SG" sz="2000" dirty="0"/>
              <a:t> 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6802F-743C-BC33-2B7C-A676597A7C26}"/>
              </a:ext>
            </a:extLst>
          </p:cNvPr>
          <p:cNvSpPr txBox="1"/>
          <p:nvPr/>
        </p:nvSpPr>
        <p:spPr>
          <a:xfrm>
            <a:off x="1819275" y="1507551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1"/>
                </a:solidFill>
              </a:rPr>
              <a:t>Informs Science Objectives</a:t>
            </a:r>
            <a:endParaRPr lang="en-SG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AE825E-D0B2-4BF8-96D8-06E827AFB84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605338" y="190766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F2136-64CA-C73D-FA70-A3EA21352EF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9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sz="800" dirty="0" err="1">
                <a:latin typeface="+mj-lt"/>
              </a:rPr>
              <a:t>Tillner</a:t>
            </a:r>
            <a:r>
              <a:rPr lang="en-US" sz="800" dirty="0">
                <a:latin typeface="+mj-lt"/>
              </a:rPr>
              <a:t>-Roth, R.; Friend, D. G. A Helmholtz Free Energy Formulation of the Thermodynamic Properties of the Mixture {Water + Ammonia}. Journal of Physical and Chemical Reference Data 1998, 27, 63–96.</a:t>
            </a:r>
          </a:p>
          <a:p>
            <a:pPr algn="l"/>
            <a:r>
              <a:rPr lang="en-US" sz="800" b="0" i="0" u="none" strike="noStrike" baseline="0" dirty="0">
                <a:latin typeface="+mj-lt"/>
              </a:rPr>
              <a:t>Chan, J. P.; Giauque, W. F. The Entropy of NH3·2H2O. Heat Capacity from 15 to 300°K.1. The Journal of Physical Chemistry 1964, 68, 3053–3057.</a:t>
            </a:r>
          </a:p>
          <a:p>
            <a:pPr algn="l"/>
            <a:r>
              <a:rPr lang="en-US" sz="800" dirty="0" err="1">
                <a:latin typeface="+mj-lt"/>
              </a:rPr>
              <a:t>Wrewsky</a:t>
            </a:r>
            <a:r>
              <a:rPr lang="en-US" sz="800" dirty="0">
                <a:latin typeface="+mj-lt"/>
              </a:rPr>
              <a:t>, M.; </a:t>
            </a:r>
            <a:r>
              <a:rPr lang="en-US" sz="800" dirty="0" err="1">
                <a:latin typeface="+mj-lt"/>
              </a:rPr>
              <a:t>Kaigorodoff</a:t>
            </a:r>
            <a:r>
              <a:rPr lang="en-US" sz="800" dirty="0">
                <a:latin typeface="+mj-lt"/>
              </a:rPr>
              <a:t>, A. I. </a:t>
            </a:r>
            <a:r>
              <a:rPr lang="en-US" sz="800" dirty="0" err="1">
                <a:latin typeface="+mj-lt"/>
              </a:rPr>
              <a:t>Warmekapazitat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wasseriger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Losungen</a:t>
            </a:r>
            <a:r>
              <a:rPr lang="en-US" sz="800" dirty="0">
                <a:latin typeface="+mj-lt"/>
              </a:rPr>
              <a:t> von </a:t>
            </a:r>
            <a:r>
              <a:rPr lang="en-US" sz="800" dirty="0" err="1">
                <a:latin typeface="+mj-lt"/>
              </a:rPr>
              <a:t>Chlorwasserstoff</a:t>
            </a:r>
            <a:r>
              <a:rPr lang="en-US" sz="800" dirty="0">
                <a:latin typeface="+mj-lt"/>
              </a:rPr>
              <a:t> und </a:t>
            </a:r>
            <a:r>
              <a:rPr lang="en-US" sz="800" dirty="0" err="1">
                <a:latin typeface="+mj-lt"/>
              </a:rPr>
              <a:t>Ammoniak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bei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verschiedenen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Temperaturen</a:t>
            </a:r>
            <a:r>
              <a:rPr lang="en-US" sz="800" dirty="0">
                <a:latin typeface="+mj-lt"/>
              </a:rPr>
              <a:t>. </a:t>
            </a:r>
            <a:r>
              <a:rPr lang="en-US" sz="800" dirty="0" err="1">
                <a:latin typeface="+mj-lt"/>
              </a:rPr>
              <a:t>Zeitschrift</a:t>
            </a:r>
            <a:r>
              <a:rPr lang="en-US" sz="800" dirty="0">
                <a:latin typeface="+mj-lt"/>
              </a:rPr>
              <a:t> fur </a:t>
            </a:r>
            <a:r>
              <a:rPr lang="en-US" sz="800" dirty="0" err="1">
                <a:latin typeface="+mj-lt"/>
              </a:rPr>
              <a:t>Physikalische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Chemie</a:t>
            </a:r>
            <a:r>
              <a:rPr lang="en-US" sz="800" dirty="0">
                <a:latin typeface="+mj-lt"/>
              </a:rPr>
              <a:t> 1924, 112U, 83–89.</a:t>
            </a:r>
          </a:p>
          <a:p>
            <a:pPr algn="l"/>
            <a:r>
              <a:rPr lang="en-US" sz="800" b="0" i="0" u="none" strike="noStrike" baseline="0" dirty="0">
                <a:latin typeface="+mj-lt"/>
              </a:rPr>
              <a:t>Croft, S.; </a:t>
            </a:r>
            <a:r>
              <a:rPr lang="en-US" sz="800" b="0" i="0" u="none" strike="noStrike" baseline="0" dirty="0" err="1">
                <a:latin typeface="+mj-lt"/>
              </a:rPr>
              <a:t>Lunine</a:t>
            </a:r>
            <a:r>
              <a:rPr lang="en-US" sz="800" b="0" i="0" u="none" strike="noStrike" baseline="0" dirty="0">
                <a:latin typeface="+mj-lt"/>
              </a:rPr>
              <a:t>, J.; </a:t>
            </a:r>
            <a:r>
              <a:rPr lang="en-US" sz="800" b="0" i="0" u="none" strike="noStrike" baseline="0" dirty="0" err="1">
                <a:latin typeface="+mj-lt"/>
              </a:rPr>
              <a:t>Kargel</a:t>
            </a:r>
            <a:r>
              <a:rPr lang="en-US" sz="800" b="0" i="0" u="none" strike="noStrike" baseline="0" dirty="0">
                <a:latin typeface="+mj-lt"/>
              </a:rPr>
              <a:t>, J. Equation of state of ammonia-water liquid: Derivation and planetological applications. Icarus 1988, 73, 279–293.</a:t>
            </a:r>
          </a:p>
          <a:p>
            <a:pPr algn="l"/>
            <a:r>
              <a:rPr lang="en-US" sz="800" b="0" i="0" u="none" strike="noStrike" baseline="0" dirty="0">
                <a:latin typeface="+mj-lt"/>
              </a:rPr>
              <a:t>Feistel, R.; Wagner, W. A New Equation of State for H2O Ice </a:t>
            </a:r>
            <a:r>
              <a:rPr lang="en-US" sz="800" b="0" i="0" u="none" strike="noStrike" baseline="0" dirty="0" err="1">
                <a:latin typeface="+mj-lt"/>
              </a:rPr>
              <a:t>Ih</a:t>
            </a:r>
            <a:r>
              <a:rPr lang="en-US" sz="800" b="0" i="0" u="none" strike="noStrike" baseline="0" dirty="0">
                <a:latin typeface="+mj-lt"/>
              </a:rPr>
              <a:t>. Journal of Physical and Chemical Reference Data 2006, 35, 1021–1047.</a:t>
            </a:r>
          </a:p>
          <a:p>
            <a:pPr algn="l"/>
            <a:r>
              <a:rPr lang="en-SG" sz="800" b="0" i="0" u="none" strike="noStrike" baseline="0" dirty="0" err="1">
                <a:latin typeface="+mj-lt"/>
              </a:rPr>
              <a:t>Journaux</a:t>
            </a:r>
            <a:r>
              <a:rPr lang="en-SG" sz="800" b="0" i="0" u="none" strike="noStrike" baseline="0" dirty="0">
                <a:latin typeface="+mj-lt"/>
              </a:rPr>
              <a:t>, B.; Brown, J. M.; Pakhomova, A.; Collings, I. E.; </a:t>
            </a:r>
            <a:r>
              <a:rPr lang="en-SG" sz="800" b="0" i="0" u="none" strike="noStrike" baseline="0" dirty="0" err="1">
                <a:latin typeface="+mj-lt"/>
              </a:rPr>
              <a:t>Petitgirard</a:t>
            </a:r>
            <a:r>
              <a:rPr lang="en-SG" sz="800" b="0" i="0" u="none" strike="noStrike" baseline="0" dirty="0">
                <a:latin typeface="+mj-lt"/>
              </a:rPr>
              <a:t>, S.; Espinoza, P.; </a:t>
            </a:r>
            <a:r>
              <a:rPr lang="en-SG" sz="800" b="0" i="0" u="none" strike="noStrike" baseline="0" dirty="0" err="1">
                <a:latin typeface="+mj-lt"/>
              </a:rPr>
              <a:t>Ballaran</a:t>
            </a:r>
            <a:r>
              <a:rPr lang="en-SG" sz="800" b="0" i="0" u="none" strike="noStrike" baseline="0" dirty="0">
                <a:latin typeface="+mj-lt"/>
              </a:rPr>
              <a:t>, T. B.; Vance, S. D.; Ott, J.; Cova, F.; </a:t>
            </a:r>
            <a:r>
              <a:rPr lang="en-SG" sz="800" b="0" i="0" u="none" strike="noStrike" baseline="0" dirty="0" err="1">
                <a:latin typeface="+mj-lt"/>
              </a:rPr>
              <a:t>Garbarino</a:t>
            </a:r>
            <a:r>
              <a:rPr lang="en-SG" sz="800" b="0" i="0" u="none" strike="noStrike" baseline="0" dirty="0">
                <a:latin typeface="+mj-lt"/>
              </a:rPr>
              <a:t>, G.; </a:t>
            </a:r>
            <a:r>
              <a:rPr lang="en-SG" sz="800" b="0" i="0" u="none" strike="noStrike" baseline="0" dirty="0" err="1">
                <a:latin typeface="+mj-lt"/>
              </a:rPr>
              <a:t>Hanfland</a:t>
            </a:r>
            <a:r>
              <a:rPr lang="en-SG" sz="800" b="0" i="0" u="none" strike="noStrike" baseline="0" dirty="0">
                <a:latin typeface="+mj-lt"/>
              </a:rPr>
              <a:t>, M.</a:t>
            </a:r>
            <a:r>
              <a:rPr lang="en-US" sz="800" b="0" i="0" u="none" strike="noStrike" baseline="0" dirty="0">
                <a:latin typeface="+mj-lt"/>
              </a:rPr>
              <a:t>Holistic Approach for Studying Planetary </a:t>
            </a:r>
            <a:r>
              <a:rPr lang="en-US" sz="800" b="0" i="0" u="none" strike="noStrike" baseline="0" dirty="0" err="1">
                <a:latin typeface="+mj-lt"/>
              </a:rPr>
              <a:t>Hydrospheres</a:t>
            </a:r>
            <a:r>
              <a:rPr lang="en-US" sz="800" b="0" i="0" u="none" strike="noStrike" baseline="0" dirty="0">
                <a:latin typeface="+mj-lt"/>
              </a:rPr>
              <a:t>: Gibbs Representation of Ices Thermodynamics, Elasticity, and the Water Phase Diagram to 2, 300 MPa. Journal of Geophysical Research: Planets 2020, 125.</a:t>
            </a:r>
          </a:p>
          <a:p>
            <a:pPr algn="l"/>
            <a:r>
              <a:rPr lang="en-US" sz="800" dirty="0">
                <a:latin typeface="+mj-lt"/>
              </a:rPr>
              <a:t>Wagner, W.; </a:t>
            </a:r>
            <a:r>
              <a:rPr lang="en-US" sz="800" dirty="0" err="1">
                <a:latin typeface="+mj-lt"/>
              </a:rPr>
              <a:t>Pruß</a:t>
            </a:r>
            <a:r>
              <a:rPr lang="en-US" sz="800" dirty="0">
                <a:latin typeface="+mj-lt"/>
              </a:rPr>
              <a:t>, A. The IAPWS formulation 1995 for the thermodynamic properties of ordinary water substance for general and scientific use. Journal of physical and chemical reference data 2002, 31, 387–535.</a:t>
            </a:r>
          </a:p>
          <a:p>
            <a:pPr algn="l"/>
            <a:r>
              <a:rPr lang="en-US" sz="800" dirty="0" err="1">
                <a:latin typeface="+mj-lt"/>
              </a:rPr>
              <a:t>Journaux</a:t>
            </a:r>
            <a:r>
              <a:rPr lang="en-US" sz="800" dirty="0">
                <a:latin typeface="+mj-lt"/>
              </a:rPr>
              <a:t>, B.; Brown, J. M.; Abramson, E.; Vance, S. The thermodynamics of ammonia rich planetary oceans: Equation of State for water-ammonia and water-ammonia-salt solutions from surface to abyssal conditions. AGU Fall Meeting Abstracts. 2021; pp P44A–08.</a:t>
            </a:r>
          </a:p>
          <a:p>
            <a:pPr algn="l"/>
            <a:r>
              <a:rPr lang="en-US" sz="800" dirty="0">
                <a:latin typeface="+mj-lt"/>
              </a:rPr>
              <a:t>Vance, S. D.; Panning, M. P.; </a:t>
            </a:r>
            <a:r>
              <a:rPr lang="en-US" sz="800" dirty="0" err="1">
                <a:latin typeface="+mj-lt"/>
              </a:rPr>
              <a:t>Stahler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Cammarano</a:t>
            </a:r>
            <a:r>
              <a:rPr lang="en-US" sz="800" dirty="0">
                <a:latin typeface="+mj-lt"/>
              </a:rPr>
              <a:t>, F.; Bills, B. G.; Tobie, G.; </a:t>
            </a:r>
            <a:r>
              <a:rPr lang="en-US" sz="800" dirty="0" err="1">
                <a:latin typeface="+mj-lt"/>
              </a:rPr>
              <a:t>Kamata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Kedar</a:t>
            </a:r>
            <a:r>
              <a:rPr lang="en-US" sz="800" dirty="0">
                <a:latin typeface="+mj-lt"/>
              </a:rPr>
              <a:t>, S.; Sotin, C.; Pike, W. T.; Lorenz, R.; Huang, H.-H.; Jackson, J. M.; </a:t>
            </a:r>
            <a:r>
              <a:rPr lang="en-US" sz="800" dirty="0" err="1">
                <a:latin typeface="+mj-lt"/>
              </a:rPr>
              <a:t>Banerdt</a:t>
            </a:r>
            <a:r>
              <a:rPr lang="en-US" sz="800" dirty="0">
                <a:latin typeface="+mj-lt"/>
              </a:rPr>
              <a:t>, B. Geophysical Investigations of Habitability in Ice-Covered Ocean Worlds. Journal of Geophysical Research: Planets 2018, 123, 180–205.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DC2B3-C127-6EA0-2F38-A100BFA243E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6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water—ammonia system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66AF0AA-18FE-5110-8966-3452BB14CB8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Abundant in the outer solar system</a:t>
            </a:r>
          </a:p>
          <a:p>
            <a:r>
              <a:rPr lang="en-SG" dirty="0"/>
              <a:t>Interior Structure</a:t>
            </a:r>
          </a:p>
          <a:p>
            <a:pPr lvl="1"/>
            <a:r>
              <a:rPr lang="en-SG" dirty="0"/>
              <a:t>anti-freeze enables subsurface oceans</a:t>
            </a:r>
          </a:p>
          <a:p>
            <a:r>
              <a:rPr lang="en-SG" dirty="0"/>
              <a:t>Habitability</a:t>
            </a:r>
          </a:p>
          <a:p>
            <a:pPr lvl="1"/>
            <a:r>
              <a:rPr lang="en-SG" dirty="0"/>
              <a:t>source of reduced nitrogen for abiotic amino acid synthesis</a:t>
            </a:r>
          </a:p>
        </p:txBody>
      </p:sp>
      <p:pic>
        <p:nvPicPr>
          <p:cNvPr id="1028" name="Picture 4" descr="Space snow visible in bright baby solar system – Exoplanet Exploration:  Planets Beyond our Solar System">
            <a:extLst>
              <a:ext uri="{FF2B5EF4-FFF2-40B4-BE49-F238E27FC236}">
                <a16:creationId xmlns:a16="http://schemas.microsoft.com/office/drawing/2014/main" id="{5E2249B1-33E4-567E-2790-C924A13045DB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77" y="1598613"/>
            <a:ext cx="3202222" cy="271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86595-6E65-E839-19CE-05C64E9FB12D}"/>
              </a:ext>
            </a:extLst>
          </p:cNvPr>
          <p:cNvSpPr txBox="1"/>
          <p:nvPr/>
        </p:nvSpPr>
        <p:spPr>
          <a:xfrm>
            <a:off x="5182278" y="4319211"/>
            <a:ext cx="3202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900" b="0" i="0" dirty="0">
                <a:effectLst/>
                <a:latin typeface="+mj-lt"/>
              </a:rPr>
              <a:t>A. </a:t>
            </a:r>
            <a:r>
              <a:rPr lang="en-SG" sz="900" b="0" i="0" dirty="0" err="1">
                <a:effectLst/>
                <a:latin typeface="+mj-lt"/>
              </a:rPr>
              <a:t>Angelich</a:t>
            </a:r>
            <a:r>
              <a:rPr lang="en-SG" sz="900" b="0" i="0" dirty="0">
                <a:effectLst/>
                <a:latin typeface="+mj-lt"/>
              </a:rPr>
              <a:t> (NRAO/AUI/NSF)/ ALMA/ </a:t>
            </a:r>
            <a:r>
              <a:rPr lang="en-SG" sz="900" b="0" i="0" u="none" strike="noStrike" dirty="0">
                <a:effectLst/>
                <a:latin typeface="+mj-lt"/>
              </a:rPr>
              <a:t>ESO</a:t>
            </a:r>
            <a:endParaRPr lang="en-SG" sz="9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345F2-8E67-A771-341D-8AA25EA0C72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9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Mentors – Steve, Mathieu, Mohit, Elodie, Marshall, Tuan, Baptiste for the guidance</a:t>
            </a:r>
          </a:p>
          <a:p>
            <a:r>
              <a:rPr lang="en-US" dirty="0"/>
              <a:t>Peers – summer, fall, winter interns for the company</a:t>
            </a:r>
          </a:p>
          <a:p>
            <a:r>
              <a:rPr lang="en-US" dirty="0"/>
              <a:t>JPL &amp; Benoit – for the opportunity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CE864-4E9F-69A9-7235-256B79400A7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1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pipeline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801806" y="1598613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62200" y="1998723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801806" y="2270078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2362200" y="2673368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547689" y="2944723"/>
            <a:ext cx="36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FFBC19-2DC6-600C-431E-C827E2E71541}"/>
              </a:ext>
            </a:extLst>
          </p:cNvPr>
          <p:cNvSpPr txBox="1"/>
          <p:nvPr/>
        </p:nvSpPr>
        <p:spPr>
          <a:xfrm>
            <a:off x="5746614" y="4134963"/>
            <a:ext cx="3202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900" b="0" i="0" dirty="0" err="1">
                <a:effectLst/>
                <a:latin typeface="+mj-lt"/>
              </a:rPr>
              <a:t>Styczinszki</a:t>
            </a:r>
            <a:r>
              <a:rPr lang="en-SG" sz="900" b="0" i="0" dirty="0">
                <a:effectLst/>
                <a:latin typeface="+mj-lt"/>
              </a:rPr>
              <a:t> et al., 2022 (preprint)</a:t>
            </a:r>
            <a:endParaRPr lang="en-SG" sz="900" dirty="0">
              <a:latin typeface="+mj-lt"/>
            </a:endParaRP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3B3E8EAA-C36D-0BCA-10F8-1FFE96E1564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66572"/>
          <a:stretch/>
        </p:blipFill>
        <p:spPr>
          <a:xfrm>
            <a:off x="6474044" y="1363842"/>
            <a:ext cx="2474792" cy="2833674"/>
          </a:xfrm>
        </p:spPr>
      </p:pic>
      <p:pic>
        <p:nvPicPr>
          <p:cNvPr id="34" name="Content Placeholder 32">
            <a:extLst>
              <a:ext uri="{FF2B5EF4-FFF2-40B4-BE49-F238E27FC236}">
                <a16:creationId xmlns:a16="http://schemas.microsoft.com/office/drawing/2014/main" id="{D6880639-221D-6D73-A440-8354D8F66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72"/>
          <a:stretch/>
        </p:blipFill>
        <p:spPr>
          <a:xfrm>
            <a:off x="4085234" y="1363842"/>
            <a:ext cx="2474790" cy="28336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9C2295-19F6-9E21-96FA-90CA7D23269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97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4E79BAC-53AB-404A-B144-F4D875D88B6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3602" y="1325445"/>
            <a:ext cx="4219572" cy="3265722"/>
          </a:xfrm>
        </p:spPr>
      </p:pic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1671D-B63F-F203-10F3-97AF13121BF2}"/>
              </a:ext>
            </a:extLst>
          </p:cNvPr>
          <p:cNvSpPr txBox="1"/>
          <p:nvPr/>
        </p:nvSpPr>
        <p:spPr>
          <a:xfrm>
            <a:off x="801806" y="3468356"/>
            <a:ext cx="3120788" cy="10156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2000" u="sng" dirty="0">
                <a:solidFill>
                  <a:schemeClr val="bg1"/>
                </a:solidFill>
              </a:rPr>
              <a:t>Motivation</a:t>
            </a:r>
            <a:br>
              <a:rPr lang="en-SG" sz="2000" dirty="0">
                <a:solidFill>
                  <a:schemeClr val="bg1"/>
                </a:solidFill>
              </a:rPr>
            </a:br>
            <a:r>
              <a:rPr lang="en-SG" sz="2000" dirty="0">
                <a:solidFill>
                  <a:schemeClr val="bg1"/>
                </a:solidFill>
              </a:rPr>
              <a:t>provide novel C</a:t>
            </a:r>
            <a:r>
              <a:rPr lang="en-SG" sz="2000" baseline="-25000" dirty="0">
                <a:solidFill>
                  <a:schemeClr val="bg1"/>
                </a:solidFill>
              </a:rPr>
              <a:t>p </a:t>
            </a:r>
            <a:r>
              <a:rPr lang="en-SG" sz="2000" dirty="0">
                <a:solidFill>
                  <a:schemeClr val="bg1"/>
                </a:solidFill>
              </a:rPr>
              <a:t>data in desired parameter space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8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7E90D3-5181-8813-FB5C-E0BB05C682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differential scanning calorimetry (DSC)</a:t>
            </a:r>
          </a:p>
        </p:txBody>
      </p:sp>
      <p:pic>
        <p:nvPicPr>
          <p:cNvPr id="15" name="Content Placeholder 9" descr="A computer on a machine&#10;&#10;Description automatically generated with medium confidence">
            <a:extLst>
              <a:ext uri="{FF2B5EF4-FFF2-40B4-BE49-F238E27FC236}">
                <a16:creationId xmlns:a16="http://schemas.microsoft.com/office/drawing/2014/main" id="{45EA1A1E-CF4D-E539-FB74-C114A1AC104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45972" t="25191" r="22692" b="8817"/>
          <a:stretch/>
        </p:blipFill>
        <p:spPr>
          <a:xfrm>
            <a:off x="6109649" y="1102861"/>
            <a:ext cx="1323832" cy="3717164"/>
          </a:xfrm>
        </p:spPr>
      </p:pic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D6489B83-000E-01E8-22D2-8540FCBD7A9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Principle: measures difference in heat flow between sample and reference cells</a:t>
            </a:r>
          </a:p>
          <a:p>
            <a:r>
              <a:rPr lang="en-SG" dirty="0"/>
              <a:t>Temperature profile</a:t>
            </a:r>
          </a:p>
          <a:p>
            <a:pPr lvl="1"/>
            <a:r>
              <a:rPr lang="en-SG" dirty="0"/>
              <a:t>Cool to 120 K</a:t>
            </a:r>
          </a:p>
          <a:p>
            <a:pPr lvl="1"/>
            <a:r>
              <a:rPr lang="en-SG" dirty="0"/>
              <a:t>Heat at 0.1 K min</a:t>
            </a:r>
            <a:r>
              <a:rPr lang="en-SG" baseline="30000" dirty="0"/>
              <a:t>-1</a:t>
            </a:r>
            <a:r>
              <a:rPr lang="en-SG" baseline="-25000" dirty="0"/>
              <a:t> </a:t>
            </a:r>
            <a:endParaRPr lang="en-SG" dirty="0"/>
          </a:p>
          <a:p>
            <a:pPr lvl="1"/>
            <a:r>
              <a:rPr lang="en-SG" dirty="0"/>
              <a:t>End at 300 or 320 K</a:t>
            </a:r>
          </a:p>
          <a:p>
            <a:r>
              <a:rPr lang="en-SG" dirty="0"/>
              <a:t>~4 days per experiment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59CC7-3A1B-E4BE-3C84-E6A4F343ADD8}"/>
              </a:ext>
            </a:extLst>
          </p:cNvPr>
          <p:cNvSpPr txBox="1"/>
          <p:nvPr/>
        </p:nvSpPr>
        <p:spPr>
          <a:xfrm>
            <a:off x="4967785" y="1372672"/>
            <a:ext cx="95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sample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214A79-830F-35D6-B3A9-8A558DC513BF}"/>
              </a:ext>
            </a:extLst>
          </p:cNvPr>
          <p:cNvCxnSpPr>
            <a:cxnSpLocks/>
          </p:cNvCxnSpPr>
          <p:nvPr/>
        </p:nvCxnSpPr>
        <p:spPr>
          <a:xfrm flipH="1">
            <a:off x="5791200" y="1546746"/>
            <a:ext cx="973540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FED1CC-AFF6-F09A-9E47-8F7C8AE5591D}"/>
              </a:ext>
            </a:extLst>
          </p:cNvPr>
          <p:cNvSpPr txBox="1"/>
          <p:nvPr/>
        </p:nvSpPr>
        <p:spPr>
          <a:xfrm>
            <a:off x="7711440" y="1424252"/>
            <a:ext cx="95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reference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36426-23D2-D419-2663-03EB80243200}"/>
              </a:ext>
            </a:extLst>
          </p:cNvPr>
          <p:cNvCxnSpPr>
            <a:cxnSpLocks/>
          </p:cNvCxnSpPr>
          <p:nvPr/>
        </p:nvCxnSpPr>
        <p:spPr>
          <a:xfrm>
            <a:off x="6976280" y="1578141"/>
            <a:ext cx="794300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D3ADD4-925E-D7AA-E8D6-CAF5956CD4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F196EC-332B-D02E-7392-0124D37FE0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calibration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592141-49A0-CD36-4AF9-BE657617C12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Pure water—ice</a:t>
            </a:r>
          </a:p>
          <a:p>
            <a:pPr lvl="1"/>
            <a:r>
              <a:rPr lang="en-SG" dirty="0"/>
              <a:t>Systematic deviation from Feistel &amp; Wagner, 2006</a:t>
            </a:r>
          </a:p>
          <a:p>
            <a:r>
              <a:rPr lang="en-SG" dirty="0"/>
              <a:t>Correction function applied to all samples</a:t>
            </a:r>
          </a:p>
        </p:txBody>
      </p:sp>
      <p:pic>
        <p:nvPicPr>
          <p:cNvPr id="23" name="Content Placeholder 22" descr="Chart, line chart&#10;&#10;Description automatically generated">
            <a:extLst>
              <a:ext uri="{FF2B5EF4-FFF2-40B4-BE49-F238E27FC236}">
                <a16:creationId xmlns:a16="http://schemas.microsoft.com/office/drawing/2014/main" id="{7B4ABD74-5FE7-37DA-4D38-9D87B8BC4EB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959691" y="1098992"/>
            <a:ext cx="3647394" cy="371863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A791B9-F9D0-BD71-0BD6-3E10C082DEB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162DD6BC-20BD-25FE-9AD5-EA81846BDD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7" y="1350779"/>
            <a:ext cx="4213222" cy="3215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09332-5520-6175-AE94-F7B4E5DF7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heat flow thermogram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F8E8FB-656B-C8B4-9EE6-C56B23B37B3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Liquidus point</a:t>
            </a:r>
          </a:p>
          <a:p>
            <a:pPr lvl="1"/>
            <a:r>
              <a:rPr lang="en-SG" dirty="0"/>
              <a:t>Determine ammonia concentration</a:t>
            </a:r>
          </a:p>
          <a:p>
            <a:r>
              <a:rPr lang="en-SG" dirty="0"/>
              <a:t>Instrument noise</a:t>
            </a:r>
          </a:p>
          <a:p>
            <a:pPr lvl="1"/>
            <a:r>
              <a:rPr lang="en-SG" dirty="0"/>
              <a:t>3-K bin average</a:t>
            </a:r>
          </a:p>
          <a:p>
            <a:r>
              <a:rPr lang="en-SG" dirty="0"/>
              <a:t>Two phase domains</a:t>
            </a:r>
          </a:p>
          <a:p>
            <a:pPr lvl="1"/>
            <a:r>
              <a:rPr lang="en-SG" dirty="0"/>
              <a:t>Pure liquid domain</a:t>
            </a:r>
          </a:p>
          <a:p>
            <a:pPr lvl="1"/>
            <a:r>
              <a:rPr lang="en-SG" dirty="0"/>
              <a:t>Partial melting domain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D96565-0219-073E-D207-44EA69C0198D}"/>
              </a:ext>
            </a:extLst>
          </p:cNvPr>
          <p:cNvCxnSpPr>
            <a:cxnSpLocks/>
          </p:cNvCxnSpPr>
          <p:nvPr/>
        </p:nvCxnSpPr>
        <p:spPr>
          <a:xfrm>
            <a:off x="7761026" y="1282887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BCEF77-2EAB-BABE-9F6C-824C4AECFD44}"/>
              </a:ext>
            </a:extLst>
          </p:cNvPr>
          <p:cNvSpPr/>
          <p:nvPr/>
        </p:nvSpPr>
        <p:spPr>
          <a:xfrm>
            <a:off x="7906603" y="2398879"/>
            <a:ext cx="6414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40FE6D-D524-15F0-3129-F474CD4D007D}"/>
              </a:ext>
            </a:extLst>
          </p:cNvPr>
          <p:cNvCxnSpPr>
            <a:cxnSpLocks/>
          </p:cNvCxnSpPr>
          <p:nvPr/>
        </p:nvCxnSpPr>
        <p:spPr>
          <a:xfrm>
            <a:off x="6130120" y="1350779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FEAF36-EF1D-2EF5-964F-66F8C79EFD12}"/>
              </a:ext>
            </a:extLst>
          </p:cNvPr>
          <p:cNvSpPr/>
          <p:nvPr/>
        </p:nvSpPr>
        <p:spPr>
          <a:xfrm rot="219412">
            <a:off x="6249715" y="2337130"/>
            <a:ext cx="922909" cy="1727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3686FE-C0F8-DF1D-8E5D-4CA66A4CE4B3}"/>
              </a:ext>
            </a:extLst>
          </p:cNvPr>
          <p:cNvCxnSpPr>
            <a:cxnSpLocks/>
          </p:cNvCxnSpPr>
          <p:nvPr/>
        </p:nvCxnSpPr>
        <p:spPr>
          <a:xfrm flipV="1">
            <a:off x="6514531" y="2624919"/>
            <a:ext cx="170597" cy="333387"/>
          </a:xfrm>
          <a:prstGeom prst="straightConnector1">
            <a:avLst/>
          </a:prstGeom>
          <a:ln w="19050" cmpd="sng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D17CA-99F4-D710-5358-BCA98EED721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6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162DD6BC-20BD-25FE-9AD5-EA81846BDD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7" y="1350779"/>
            <a:ext cx="4213222" cy="3215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09332-5520-6175-AE94-F7B4E5DF7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heat flow thermogram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F8E8FB-656B-C8B4-9EE6-C56B23B37B3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Liquidus point</a:t>
            </a:r>
          </a:p>
          <a:p>
            <a:pPr lvl="1"/>
            <a:r>
              <a:rPr lang="en-SG" dirty="0"/>
              <a:t>Determine ammonia concentration</a:t>
            </a:r>
          </a:p>
          <a:p>
            <a:r>
              <a:rPr lang="en-SG" dirty="0"/>
              <a:t>Instrument noise</a:t>
            </a:r>
          </a:p>
          <a:p>
            <a:pPr lvl="1"/>
            <a:r>
              <a:rPr lang="en-SG" dirty="0"/>
              <a:t>3-K bin average</a:t>
            </a:r>
          </a:p>
          <a:p>
            <a:r>
              <a:rPr lang="en-SG" dirty="0"/>
              <a:t>Two phase domains</a:t>
            </a:r>
          </a:p>
          <a:p>
            <a:pPr lvl="1"/>
            <a:r>
              <a:rPr lang="en-SG" dirty="0"/>
              <a:t>Pure liquid domain</a:t>
            </a:r>
          </a:p>
          <a:p>
            <a:pPr lvl="1"/>
            <a:r>
              <a:rPr lang="en-SG" dirty="0"/>
              <a:t>Partial melting domain</a:t>
            </a:r>
          </a:p>
          <a:p>
            <a:pPr lvl="1"/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D96565-0219-073E-D207-44EA69C0198D}"/>
              </a:ext>
            </a:extLst>
          </p:cNvPr>
          <p:cNvCxnSpPr>
            <a:cxnSpLocks/>
          </p:cNvCxnSpPr>
          <p:nvPr/>
        </p:nvCxnSpPr>
        <p:spPr>
          <a:xfrm>
            <a:off x="7228763" y="1282887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BCEF77-2EAB-BABE-9F6C-824C4AECFD44}"/>
              </a:ext>
            </a:extLst>
          </p:cNvPr>
          <p:cNvSpPr/>
          <p:nvPr/>
        </p:nvSpPr>
        <p:spPr>
          <a:xfrm>
            <a:off x="7906603" y="2398879"/>
            <a:ext cx="6414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40FE6D-D524-15F0-3129-F474CD4D007D}"/>
              </a:ext>
            </a:extLst>
          </p:cNvPr>
          <p:cNvCxnSpPr>
            <a:cxnSpLocks/>
          </p:cNvCxnSpPr>
          <p:nvPr/>
        </p:nvCxnSpPr>
        <p:spPr>
          <a:xfrm>
            <a:off x="6130120" y="1350779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FEAF36-EF1D-2EF5-964F-66F8C79EFD12}"/>
              </a:ext>
            </a:extLst>
          </p:cNvPr>
          <p:cNvSpPr/>
          <p:nvPr/>
        </p:nvSpPr>
        <p:spPr>
          <a:xfrm rot="219412">
            <a:off x="6249715" y="2337130"/>
            <a:ext cx="922909" cy="1727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4AF84-066F-CA64-F6DA-CB5FDD8E01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3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522&quot;&gt;&lt;object type=&quot;3&quot; unique_id=&quot;10523&quot;&gt;&lt;property id=&quot;20148&quot; value=&quot;5&quot;/&gt;&lt;property id=&quot;20300&quot; value=&quot;Slide 1&quot;/&gt;&lt;property id=&quot;20307&quot; value=&quot;277&quot;/&gt;&lt;/object&gt;&lt;object type=&quot;3&quot; unique_id=&quot;10524&quot;&gt;&lt;property id=&quot;20148&quot; value=&quot;5&quot;/&gt;&lt;property id=&quot;20300&quot; value=&quot;Slide 2&quot;/&gt;&lt;property id=&quot;20307&quot; value=&quot;281&quot;/&gt;&lt;/object&gt;&lt;object type=&quot;3&quot; unique_id=&quot;10525&quot;&gt;&lt;property id=&quot;20148&quot; value=&quot;5&quot;/&gt;&lt;property id=&quot;20300&quot; value=&quot;Slide 3&quot;/&gt;&lt;property id=&quot;20307&quot; value=&quot;280&quot;/&gt;&lt;/object&gt;&lt;object type=&quot;3&quot; unique_id=&quot;10526&quot;&gt;&lt;property id=&quot;20148&quot; value=&quot;5&quot;/&gt;&lt;property id=&quot;20300&quot; value=&quot;Slide 4&quot;/&gt;&lt;property id=&quot;20307&quot; value=&quot;278&quot;/&gt;&lt;/object&gt;&lt;/object&gt;&lt;object type=&quot;8&quot; unique_id=&quot;10532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NASAjpl-White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6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ASAjpl-Black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  <a:headEnd type="arrow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13125</TotalTime>
  <Words>1836</Words>
  <Application>Microsoft Office PowerPoint</Application>
  <PresentationFormat>On-screen Show (16:9)</PresentationFormat>
  <Paragraphs>234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NASAjpl-WhiteTheme-16x9-vA6</vt:lpstr>
      <vt:lpstr>NASAjpl-BlackTheme-16x9-vA6</vt:lpstr>
      <vt:lpstr>PowerPoint Presentation</vt:lpstr>
      <vt:lpstr>Abstract</vt:lpstr>
      <vt:lpstr>Introduction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</vt:lpstr>
      <vt:lpstr>Discussion</vt:lpstr>
      <vt:lpstr>Discussion</vt:lpstr>
      <vt:lpstr>Discussion</vt:lpstr>
      <vt:lpstr>Conclusion</vt:lpstr>
      <vt:lpstr>Conclusion</vt:lpstr>
      <vt:lpstr>Key References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Carolyn M Stolze</dc:creator>
  <cp:lastModifiedBy>#CHUA BING HONG#</cp:lastModifiedBy>
  <cp:revision>123</cp:revision>
  <dcterms:created xsi:type="dcterms:W3CDTF">2016-09-08T21:41:17Z</dcterms:created>
  <dcterms:modified xsi:type="dcterms:W3CDTF">2023-03-08T05:06:11Z</dcterms:modified>
</cp:coreProperties>
</file>